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71" r:id="rId11"/>
    <p:sldId id="270" r:id="rId12"/>
    <p:sldId id="268" r:id="rId13"/>
    <p:sldId id="266" r:id="rId14"/>
    <p:sldId id="265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BE1A3-B5ED-4378-8B75-0B4F33D936DB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C3622-1E34-40A2-94BF-B7E609576B5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03B4E48-4052-4FC2-A624-344E3D3E1793}" type="datetimeFigureOut">
              <a:rPr lang="en-US" smtClean="0"/>
              <a:t>8/19/2017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9865FF4-7A63-425F-B109-9FE3B22E5AC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810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Machine Learning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6266" y="2819400"/>
            <a:ext cx="630936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MODIFICATION</a:t>
            </a:r>
            <a:endParaRPr lang="en-US" dirty="0"/>
          </a:p>
        </p:txBody>
      </p:sp>
      <p:pic>
        <p:nvPicPr>
          <p:cNvPr id="92162" name="Picture 2" descr="Image result for STYLE TRANSF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3658734" cy="2743200"/>
          </a:xfrm>
          <a:prstGeom prst="rect">
            <a:avLst/>
          </a:prstGeom>
          <a:noFill/>
        </p:spPr>
      </p:pic>
      <p:pic>
        <p:nvPicPr>
          <p:cNvPr id="92164" name="Picture 4" descr="Image result for FACEAP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828800"/>
            <a:ext cx="2286000" cy="2286000"/>
          </a:xfrm>
          <a:prstGeom prst="rect">
            <a:avLst/>
          </a:prstGeom>
          <a:noFill/>
        </p:spPr>
      </p:pic>
      <p:pic>
        <p:nvPicPr>
          <p:cNvPr id="92166" name="Picture 6" descr="Image result for PRISM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2631" y="4572000"/>
            <a:ext cx="3660169" cy="2057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" y="5029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Style Transfer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Faceapp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Prisma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BOTS</a:t>
            </a:r>
            <a:endParaRPr lang="en-US" dirty="0"/>
          </a:p>
        </p:txBody>
      </p:sp>
      <p:pic>
        <p:nvPicPr>
          <p:cNvPr id="91138" name="Picture 2" descr="Image result for machine learning ga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52600"/>
            <a:ext cx="7239000" cy="48172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FILTERING</a:t>
            </a:r>
            <a:endParaRPr lang="en-US" dirty="0"/>
          </a:p>
        </p:txBody>
      </p:sp>
      <p:sp>
        <p:nvSpPr>
          <p:cNvPr id="89090" name="AutoShape 2" descr="Image result for SPAM FILTERING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9092" name="Picture 4" descr="Image result for SPAM FILTERING M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600200"/>
            <a:ext cx="2247900" cy="2314575"/>
          </a:xfrm>
          <a:prstGeom prst="rect">
            <a:avLst/>
          </a:prstGeom>
          <a:noFill/>
        </p:spPr>
      </p:pic>
      <p:pic>
        <p:nvPicPr>
          <p:cNvPr id="89094" name="Picture 6" descr="Image result for SPAM FILTE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09800"/>
            <a:ext cx="4724400" cy="35337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DIFFERENCE?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Traditional </a:t>
            </a:r>
            <a:r>
              <a:rPr lang="en-US" b="1" dirty="0">
                <a:solidFill>
                  <a:schemeClr val="accent2"/>
                </a:solidFill>
              </a:rPr>
              <a:t>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Machine </a:t>
            </a:r>
            <a:r>
              <a:rPr lang="en-US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352800" y="22860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2438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438400" y="34290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6019800" y="2971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355725" y="2378075"/>
            <a:ext cx="104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685800" y="3048000"/>
            <a:ext cx="1739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81800" y="2667000"/>
            <a:ext cx="14017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429000" y="4800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2514600" y="5257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2514600" y="5943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6096000" y="5486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1431925" y="4892675"/>
            <a:ext cx="104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1066800" y="5638800"/>
            <a:ext cx="14017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6858000" y="5181600"/>
            <a:ext cx="1739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Program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6705600" cy="484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that easy! </a:t>
            </a:r>
            <a:endParaRPr lang="en-US" dirty="0"/>
          </a:p>
        </p:txBody>
      </p:sp>
      <p:pic>
        <p:nvPicPr>
          <p:cNvPr id="90114" name="Picture 2" descr="Image result for machine learning png MEM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4133850" cy="39909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29200" y="2057400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Golden Rule</a:t>
            </a:r>
          </a:p>
          <a:p>
            <a:pPr>
              <a:buFont typeface="Arial" pitchFamily="34" charset="0"/>
              <a:buChar char="•"/>
            </a:pPr>
            <a:r>
              <a:rPr lang="en-US" sz="2400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Performance increases.</a:t>
            </a:r>
          </a:p>
          <a:p>
            <a:pPr>
              <a:buFont typeface="Arial" pitchFamily="34" charset="0"/>
              <a:buChar char="•"/>
            </a:pPr>
            <a:r>
              <a:rPr lang="en-US" sz="2400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Should be useful to the community.</a:t>
            </a:r>
            <a:endParaRPr lang="en-US" sz="2400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Big Question-What is Machine Learning?</a:t>
            </a:r>
            <a:endParaRPr lang="en-US" dirty="0"/>
          </a:p>
        </p:txBody>
      </p:sp>
      <p:pic>
        <p:nvPicPr>
          <p:cNvPr id="2052" name="Picture 4" descr="Image result for machine learning png m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2133600"/>
            <a:ext cx="4791875" cy="4184905"/>
          </a:xfrm>
          <a:prstGeom prst="rect">
            <a:avLst/>
          </a:prstGeom>
          <a:noFill/>
        </p:spPr>
      </p:pic>
      <p:pic>
        <p:nvPicPr>
          <p:cNvPr id="6" name="Picture 2" descr="Image result for machine learning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362200"/>
            <a:ext cx="2143125" cy="2143125"/>
          </a:xfrm>
          <a:prstGeom prst="rect">
            <a:avLst/>
          </a:prstGeom>
          <a:noFill/>
        </p:spPr>
      </p:pic>
      <p:sp>
        <p:nvSpPr>
          <p:cNvPr id="2054" name="AutoShape 6" descr="Image result for machine learnin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Image result for machine learnin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Image result for machine learning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876800"/>
            <a:ext cx="2714625" cy="1685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 smtClean="0"/>
              <a:t>Machine learning is programming computers to optimize a performance criterion using example data or past experience.</a:t>
            </a:r>
          </a:p>
          <a:p>
            <a:pPr>
              <a:lnSpc>
                <a:spcPct val="90000"/>
              </a:lnSpc>
            </a:pPr>
            <a:r>
              <a:rPr lang="tr-TR" dirty="0" smtClean="0"/>
              <a:t>There is no need to “learn” to calculate </a:t>
            </a:r>
            <a:r>
              <a:rPr lang="en-US" dirty="0" smtClean="0"/>
              <a:t>Date-of-Birth.</a:t>
            </a:r>
            <a:endParaRPr lang="tr-TR" dirty="0" smtClean="0"/>
          </a:p>
          <a:p>
            <a:pPr>
              <a:lnSpc>
                <a:spcPct val="90000"/>
              </a:lnSpc>
            </a:pPr>
            <a:r>
              <a:rPr lang="tr-TR" dirty="0" smtClean="0"/>
              <a:t>Learning is used when:</a:t>
            </a:r>
          </a:p>
          <a:p>
            <a:pPr lvl="1">
              <a:lnSpc>
                <a:spcPct val="90000"/>
              </a:lnSpc>
            </a:pPr>
            <a:r>
              <a:rPr lang="tr-TR" dirty="0" smtClean="0"/>
              <a:t>Human expertise does not exist (</a:t>
            </a:r>
            <a:r>
              <a:rPr lang="tr-TR" i="1" dirty="0" smtClean="0"/>
              <a:t>navigating on Mars</a:t>
            </a:r>
            <a:r>
              <a:rPr lang="tr-TR" dirty="0" smtClean="0"/>
              <a:t>)</a:t>
            </a:r>
            <a:endParaRPr lang="tr-TR" dirty="0" smtClean="0"/>
          </a:p>
          <a:p>
            <a:pPr lvl="1">
              <a:lnSpc>
                <a:spcPct val="90000"/>
              </a:lnSpc>
            </a:pPr>
            <a:r>
              <a:rPr lang="tr-TR" dirty="0" smtClean="0"/>
              <a:t>Humans are unable to explain their expertise (</a:t>
            </a:r>
            <a:r>
              <a:rPr lang="tr-TR" i="1" dirty="0" smtClean="0"/>
              <a:t>speech </a:t>
            </a:r>
            <a:r>
              <a:rPr lang="tr-TR" i="1" dirty="0" smtClean="0"/>
              <a:t>recognition</a:t>
            </a:r>
            <a:r>
              <a:rPr lang="en-US" i="1" dirty="0" smtClean="0"/>
              <a:t>, visual tracking</a:t>
            </a:r>
            <a:r>
              <a:rPr lang="tr-TR" dirty="0" smtClean="0"/>
              <a:t>)</a:t>
            </a:r>
            <a:endParaRPr lang="tr-TR" dirty="0" smtClean="0"/>
          </a:p>
          <a:p>
            <a:pPr lvl="1">
              <a:lnSpc>
                <a:spcPct val="90000"/>
              </a:lnSpc>
            </a:pPr>
            <a:r>
              <a:rPr lang="tr-TR" dirty="0" smtClean="0"/>
              <a:t>Solution changes in </a:t>
            </a:r>
            <a:r>
              <a:rPr lang="tr-TR" dirty="0" smtClean="0"/>
              <a:t>time</a:t>
            </a:r>
            <a:r>
              <a:rPr lang="en-US" dirty="0" smtClean="0"/>
              <a:t> or no definite solution</a:t>
            </a:r>
            <a:r>
              <a:rPr lang="tr-TR" dirty="0" smtClean="0"/>
              <a:t> (</a:t>
            </a:r>
            <a:r>
              <a:rPr lang="en-US" i="1" dirty="0" smtClean="0"/>
              <a:t>predicting stock market</a:t>
            </a:r>
            <a:r>
              <a:rPr lang="tr-TR" dirty="0" smtClean="0"/>
              <a:t>)</a:t>
            </a:r>
            <a:endParaRPr lang="tr-TR" dirty="0" smtClean="0"/>
          </a:p>
          <a:p>
            <a:pPr lvl="1">
              <a:lnSpc>
                <a:spcPct val="90000"/>
              </a:lnSpc>
            </a:pPr>
            <a:r>
              <a:rPr lang="tr-TR" dirty="0" smtClean="0"/>
              <a:t>Solution needs to be adapted to particular cases </a:t>
            </a:r>
            <a:r>
              <a:rPr lang="tr-TR" dirty="0" smtClean="0"/>
              <a:t>(</a:t>
            </a:r>
            <a:r>
              <a:rPr lang="en-US" i="1" dirty="0" smtClean="0"/>
              <a:t>facebook friend recommendation</a:t>
            </a:r>
            <a:r>
              <a:rPr lang="tr-TR" dirty="0" smtClean="0"/>
              <a:t>)</a:t>
            </a:r>
            <a:endParaRPr lang="tr-TR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cs typeface="Times New Roman" pitchFamily="18" charset="0"/>
              </a:rPr>
              <a:t>A computer program is said to learn from experience </a:t>
            </a:r>
            <a:r>
              <a:rPr lang="en-IN" sz="2800" b="1" dirty="0" smtClean="0">
                <a:cs typeface="Times New Roman" pitchFamily="18" charset="0"/>
              </a:rPr>
              <a:t>E</a:t>
            </a:r>
            <a:r>
              <a:rPr lang="en-IN" sz="2800" dirty="0" smtClean="0">
                <a:cs typeface="Times New Roman" pitchFamily="18" charset="0"/>
              </a:rPr>
              <a:t> with respect to some class of tasks </a:t>
            </a:r>
            <a:r>
              <a:rPr lang="en-IN" sz="2800" b="1" dirty="0" smtClean="0">
                <a:cs typeface="Times New Roman" pitchFamily="18" charset="0"/>
              </a:rPr>
              <a:t>T </a:t>
            </a:r>
            <a:r>
              <a:rPr lang="en-IN" sz="2800" dirty="0" smtClean="0">
                <a:cs typeface="Times New Roman" pitchFamily="18" charset="0"/>
              </a:rPr>
              <a:t>and </a:t>
            </a:r>
            <a:r>
              <a:rPr lang="en-IN" sz="2800" dirty="0" smtClean="0">
                <a:cs typeface="Times New Roman" pitchFamily="18" charset="0"/>
              </a:rPr>
              <a:t>performance measure </a:t>
            </a:r>
            <a:r>
              <a:rPr lang="en-IN" sz="2800" b="1" dirty="0" smtClean="0">
                <a:cs typeface="Times New Roman" pitchFamily="18" charset="0"/>
              </a:rPr>
              <a:t>P</a:t>
            </a:r>
            <a:r>
              <a:rPr lang="en-IN" sz="2800" dirty="0" smtClean="0">
                <a:cs typeface="Times New Roman" pitchFamily="18" charset="0"/>
              </a:rPr>
              <a:t> if its performance at tasks in </a:t>
            </a:r>
            <a:r>
              <a:rPr lang="en-IN" sz="2800" b="1" dirty="0" smtClean="0">
                <a:cs typeface="Times New Roman" pitchFamily="18" charset="0"/>
              </a:rPr>
              <a:t>T</a:t>
            </a:r>
            <a:r>
              <a:rPr lang="en-IN" sz="2800" dirty="0" smtClean="0">
                <a:cs typeface="Times New Roman" pitchFamily="18" charset="0"/>
              </a:rPr>
              <a:t>, as measured by </a:t>
            </a:r>
            <a:r>
              <a:rPr lang="en-IN" sz="2800" b="1" dirty="0" smtClean="0">
                <a:cs typeface="Times New Roman" pitchFamily="18" charset="0"/>
              </a:rPr>
              <a:t>P</a:t>
            </a:r>
            <a:r>
              <a:rPr lang="en-IN" sz="2800" dirty="0" smtClean="0">
                <a:cs typeface="Times New Roman" pitchFamily="18" charset="0"/>
              </a:rPr>
              <a:t>, improves with experience </a:t>
            </a:r>
            <a:r>
              <a:rPr lang="en-IN" sz="2800" b="1" dirty="0" smtClean="0">
                <a:cs typeface="Times New Roman" pitchFamily="18" charset="0"/>
              </a:rPr>
              <a:t>E</a:t>
            </a:r>
          </a:p>
          <a:p>
            <a:r>
              <a:rPr lang="en-GB" dirty="0" smtClean="0"/>
              <a:t>Learning = </a:t>
            </a:r>
            <a:r>
              <a:rPr lang="en-GB" u="sng" dirty="0" smtClean="0"/>
              <a:t>Improving</a:t>
            </a:r>
            <a:r>
              <a:rPr lang="en-GB" dirty="0" smtClean="0"/>
              <a:t> with </a:t>
            </a:r>
            <a:r>
              <a:rPr lang="en-GB" u="sng" dirty="0" smtClean="0"/>
              <a:t>experience</a:t>
            </a:r>
            <a:r>
              <a:rPr lang="en-GB" dirty="0" smtClean="0"/>
              <a:t> at some </a:t>
            </a:r>
            <a:r>
              <a:rPr lang="en-GB" u="sng" dirty="0" smtClean="0"/>
              <a:t>task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Improve over task </a:t>
            </a:r>
            <a:r>
              <a:rPr lang="en-GB" i="1" dirty="0" smtClean="0"/>
              <a:t>T</a:t>
            </a:r>
            <a:r>
              <a:rPr lang="en-GB" dirty="0" smtClean="0"/>
              <a:t>,</a:t>
            </a:r>
          </a:p>
          <a:p>
            <a:pPr lvl="1"/>
            <a:r>
              <a:rPr lang="en-GB" dirty="0" smtClean="0"/>
              <a:t>With respect to performance measure, </a:t>
            </a:r>
            <a:r>
              <a:rPr lang="en-GB" i="1" dirty="0" smtClean="0"/>
              <a:t>P</a:t>
            </a:r>
          </a:p>
          <a:p>
            <a:pPr lvl="1"/>
            <a:r>
              <a:rPr lang="en-GB" dirty="0" smtClean="0"/>
              <a:t>Based on experience, </a:t>
            </a:r>
            <a:r>
              <a:rPr lang="en-GB" i="1" dirty="0" smtClean="0"/>
              <a:t>E</a:t>
            </a:r>
            <a:r>
              <a:rPr lang="en-GB" dirty="0" smtClean="0"/>
              <a:t>.</a:t>
            </a:r>
          </a:p>
          <a:p>
            <a:endParaRPr lang="en-US" sz="2800" dirty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APPLY?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419" y="2286000"/>
            <a:ext cx="8279981" cy="321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705600" cy="2286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 applications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</a:t>
            </a:r>
            <a:endParaRPr lang="en-US" dirty="0"/>
          </a:p>
        </p:txBody>
      </p:sp>
      <p:pic>
        <p:nvPicPr>
          <p:cNvPr id="82946" name="Picture 2" descr="Image result for IMD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2441575" cy="1188233"/>
          </a:xfrm>
          <a:prstGeom prst="rect">
            <a:avLst/>
          </a:prstGeom>
          <a:noFill/>
        </p:spPr>
      </p:pic>
      <p:pic>
        <p:nvPicPr>
          <p:cNvPr id="82948" name="Picture 4" descr="Image result for AMAZON"/>
          <p:cNvPicPr>
            <a:picLocks noChangeAspect="1" noChangeArrowheads="1"/>
          </p:cNvPicPr>
          <p:nvPr/>
        </p:nvPicPr>
        <p:blipFill>
          <a:blip r:embed="rId3" cstate="print"/>
          <a:srcRect t="34667" b="33333"/>
          <a:stretch>
            <a:fillRect/>
          </a:stretch>
        </p:blipFill>
        <p:spPr bwMode="auto">
          <a:xfrm>
            <a:off x="3352800" y="1981200"/>
            <a:ext cx="2857500" cy="914400"/>
          </a:xfrm>
          <a:prstGeom prst="rect">
            <a:avLst/>
          </a:prstGeom>
          <a:noFill/>
        </p:spPr>
      </p:pic>
      <p:pic>
        <p:nvPicPr>
          <p:cNvPr id="82950" name="Picture 6" descr="Image result for FLIPK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505200"/>
            <a:ext cx="3756338" cy="1066800"/>
          </a:xfrm>
          <a:prstGeom prst="rect">
            <a:avLst/>
          </a:prstGeom>
          <a:noFill/>
        </p:spPr>
      </p:pic>
      <p:pic>
        <p:nvPicPr>
          <p:cNvPr id="82952" name="Picture 8" descr="Image result for FACEBOOK"/>
          <p:cNvPicPr>
            <a:picLocks noChangeAspect="1" noChangeArrowheads="1"/>
          </p:cNvPicPr>
          <p:nvPr/>
        </p:nvPicPr>
        <p:blipFill>
          <a:blip r:embed="rId5" cstate="print"/>
          <a:srcRect t="24138" b="27586"/>
          <a:stretch>
            <a:fillRect/>
          </a:stretch>
        </p:blipFill>
        <p:spPr bwMode="auto">
          <a:xfrm>
            <a:off x="5181600" y="3505200"/>
            <a:ext cx="3314700" cy="1066800"/>
          </a:xfrm>
          <a:prstGeom prst="rect">
            <a:avLst/>
          </a:prstGeom>
          <a:noFill/>
        </p:spPr>
      </p:pic>
      <p:pic>
        <p:nvPicPr>
          <p:cNvPr id="82954" name="Picture 10" descr="Image result for YOUTUBE"/>
          <p:cNvPicPr>
            <a:picLocks noChangeAspect="1" noChangeArrowheads="1"/>
          </p:cNvPicPr>
          <p:nvPr/>
        </p:nvPicPr>
        <p:blipFill>
          <a:blip r:embed="rId6" cstate="print"/>
          <a:srcRect l="15686" t="35294" r="15686" b="33333"/>
          <a:stretch>
            <a:fillRect/>
          </a:stretch>
        </p:blipFill>
        <p:spPr bwMode="auto">
          <a:xfrm>
            <a:off x="990600" y="5105400"/>
            <a:ext cx="2667000" cy="1219200"/>
          </a:xfrm>
          <a:prstGeom prst="rect">
            <a:avLst/>
          </a:prstGeom>
          <a:noFill/>
        </p:spPr>
      </p:pic>
      <p:pic>
        <p:nvPicPr>
          <p:cNvPr id="82956" name="Picture 12" descr="Image result for GOOGL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1524000"/>
            <a:ext cx="1524000" cy="1524000"/>
          </a:xfrm>
          <a:prstGeom prst="rect">
            <a:avLst/>
          </a:prstGeom>
          <a:noFill/>
        </p:spPr>
      </p:pic>
      <p:pic>
        <p:nvPicPr>
          <p:cNvPr id="82958" name="Picture 14" descr="Image result for NETFLIX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43400" y="4800600"/>
            <a:ext cx="2980267" cy="167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DRIVING CARS</a:t>
            </a:r>
            <a:endParaRPr lang="en-US" dirty="0"/>
          </a:p>
        </p:txBody>
      </p:sp>
      <p:pic>
        <p:nvPicPr>
          <p:cNvPr id="65538" name="Picture 2" descr="Image result for self driving ca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8001000" cy="3667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ASSISTANT</a:t>
            </a:r>
            <a:endParaRPr lang="en-US" dirty="0"/>
          </a:p>
        </p:txBody>
      </p:sp>
      <p:pic>
        <p:nvPicPr>
          <p:cNvPr id="84994" name="Picture 2" descr="Image result for SIR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399"/>
            <a:ext cx="7315200" cy="41184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740</TotalTime>
  <Words>167</Words>
  <Application>Microsoft Office PowerPoint</Application>
  <PresentationFormat>On-screen Show (4:3)</PresentationFormat>
  <Paragraphs>48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Oriel</vt:lpstr>
      <vt:lpstr>Machine Learning</vt:lpstr>
      <vt:lpstr>The Big Question-What is Machine Learning?</vt:lpstr>
      <vt:lpstr>Why Learn?</vt:lpstr>
      <vt:lpstr>TECHNICALLY</vt:lpstr>
      <vt:lpstr>WHERE TO APPLY?</vt:lpstr>
      <vt:lpstr>Example applications</vt:lpstr>
      <vt:lpstr>RECOMMENDER SYSTEM</vt:lpstr>
      <vt:lpstr>SELF DRIVING CARS</vt:lpstr>
      <vt:lpstr>PERSONAL ASSISTANT</vt:lpstr>
      <vt:lpstr>IMAGE MODIFICATION</vt:lpstr>
      <vt:lpstr>MACHINE LEARNING BOTS</vt:lpstr>
      <vt:lpstr>SPAM FILTERING</vt:lpstr>
      <vt:lpstr>WHAT IS THE DIFFERENCE?</vt:lpstr>
      <vt:lpstr>LEARNING ALGORITHM</vt:lpstr>
      <vt:lpstr>It’s NOT that easy!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Manik Goyal</dc:creator>
  <cp:lastModifiedBy>Manik Goyal</cp:lastModifiedBy>
  <cp:revision>2</cp:revision>
  <dcterms:created xsi:type="dcterms:W3CDTF">2017-08-19T05:30:21Z</dcterms:created>
  <dcterms:modified xsi:type="dcterms:W3CDTF">2017-08-19T17:50:46Z</dcterms:modified>
</cp:coreProperties>
</file>